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8" r:id="rId6"/>
    <p:sldId id="273" r:id="rId7"/>
    <p:sldId id="272" r:id="rId8"/>
    <p:sldId id="275" r:id="rId9"/>
    <p:sldId id="274" r:id="rId10"/>
    <p:sldId id="269" r:id="rId11"/>
    <p:sldId id="270" r:id="rId12"/>
    <p:sldId id="271" r:id="rId13"/>
  </p:sldIdLst>
  <p:sldSz cx="9144000" cy="5143500" type="screen16x9"/>
  <p:notesSz cx="6858000" cy="9144000"/>
  <p:embeddedFontLst>
    <p:embeddedFont>
      <p:font typeface="Helvetica Now Display" pitchFamily="2" charset="0"/>
      <p:regular r:id="rId16"/>
      <p:bold r:id="rId17"/>
      <p:italic r:id="rId18"/>
      <p:boldItalic r:id="rId19"/>
    </p:embeddedFont>
    <p:embeddedFont>
      <p:font typeface="IBM Plex Sans" panose="020B050305020300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1"/>
    <a:srgbClr val="B0FFFF"/>
    <a:srgbClr val="F24E1B"/>
    <a:srgbClr val="031323"/>
    <a:srgbClr val="ECB30B"/>
    <a:srgbClr val="FCB508"/>
    <a:srgbClr val="0D000D"/>
    <a:srgbClr val="EE2724"/>
    <a:srgbClr val="0A1523"/>
    <a:srgbClr val="ED2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656" autoAdjust="0"/>
  </p:normalViewPr>
  <p:slideViewPr>
    <p:cSldViewPr snapToObjects="1">
      <p:cViewPr varScale="1">
        <p:scale>
          <a:sx n="173" d="100"/>
          <a:sy n="173" d="100"/>
        </p:scale>
        <p:origin x="176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54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Helvetica Now Display" panose="020B050403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Helvetica Now Display" panose="020B0504030202020204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Helvetica Now Display" panose="020B0504030202020204" pitchFamily="34" charset="0"/>
                <a:cs typeface="Helvetica Now Display" panose="020B0504030202020204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Helvetica Now Display" panose="020B0504030202020204" pitchFamily="34" charset="0"/>
          <a:ea typeface="+mj-ea"/>
          <a:cs typeface="Helvetica Now Display" panose="020B050403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Helvetica Now Display" panose="020B0504030202020204" pitchFamily="34" charset="0"/>
          <a:ea typeface="+mn-ea"/>
          <a:cs typeface="Helvetica Now Display" panose="020B050403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monitor/logs/azure-monitor-data-explorer-proxy#query-data-in-azure-resource-graph-by-using-arg-preview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extended-properties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Helvetica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Helvetica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Helvetica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Helvetica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Helvetic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Helvetica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13397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Runs a micro coffee roastery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050" dirty="0"/>
              <a:t>What is ARG?</a:t>
            </a:r>
          </a:p>
          <a:p>
            <a:pPr lvl="1"/>
            <a:r>
              <a:rPr lang="en-US" sz="1000" dirty="0"/>
              <a:t>Why do we like it - Difference to ARM</a:t>
            </a:r>
          </a:p>
          <a:p>
            <a:r>
              <a:rPr lang="en-US" sz="1050" dirty="0"/>
              <a:t>KQL - What is it, explain ARG subset vs Log Analytics and data explorer </a:t>
            </a:r>
            <a:r>
              <a:rPr lang="en-US" sz="1050" dirty="0" err="1"/>
              <a:t>etc</a:t>
            </a:r>
            <a:endParaRPr lang="en-US" sz="1050" dirty="0"/>
          </a:p>
          <a:p>
            <a:pPr lvl="1"/>
            <a:r>
              <a:rPr lang="en-US" sz="1000" dirty="0"/>
              <a:t>Talk about syntax - keywords, operators, tables</a:t>
            </a:r>
          </a:p>
          <a:p>
            <a:pPr lvl="1"/>
            <a:r>
              <a:rPr lang="en-US" sz="1000" dirty="0"/>
              <a:t>Case sensitivity - Special operators</a:t>
            </a:r>
          </a:p>
          <a:p>
            <a:r>
              <a:rPr lang="en-US" sz="1050" dirty="0"/>
              <a:t>Talk about different ways to use ARG</a:t>
            </a:r>
          </a:p>
          <a:p>
            <a:pPr lvl="1"/>
            <a:r>
              <a:rPr lang="en-US" sz="1000" dirty="0"/>
              <a:t>Portal, CLI, PWSH, REST, and VS Code (</a:t>
            </a:r>
            <a:r>
              <a:rPr lang="en-US" sz="1000" dirty="0" err="1"/>
              <a:t>bARGE</a:t>
            </a:r>
            <a:r>
              <a:rPr lang="en-US" sz="1000" dirty="0"/>
              <a:t>)</a:t>
            </a:r>
          </a:p>
          <a:p>
            <a:r>
              <a:rPr lang="en-US" sz="1050" dirty="0"/>
              <a:t>Scopes &amp; Inheritance when querying</a:t>
            </a:r>
          </a:p>
          <a:p>
            <a:r>
              <a:rPr lang="en-US" sz="1050" dirty="0"/>
              <a:t>Sharing queries</a:t>
            </a:r>
          </a:p>
          <a:p>
            <a:pPr lvl="1"/>
            <a:r>
              <a:rPr lang="en-US" sz="1000" dirty="0"/>
              <a:t>Code in git</a:t>
            </a:r>
          </a:p>
          <a:p>
            <a:pPr lvl="1"/>
            <a:r>
              <a:rPr lang="en-US" sz="1000" dirty="0"/>
              <a:t>Shared queries – with in-query usage</a:t>
            </a:r>
          </a:p>
          <a:p>
            <a:pPr lvl="1"/>
            <a:r>
              <a:rPr lang="en-US" sz="1000" dirty="0"/>
              <a:t>Query packs – Are the available in ARG, or only LAW?</a:t>
            </a:r>
          </a:p>
          <a:p>
            <a:r>
              <a:rPr lang="en-US" sz="1200" dirty="0"/>
              <a:t>Calling ARG from Log </a:t>
            </a:r>
            <a:r>
              <a:rPr lang="en-US" sz="1200" dirty="0" err="1"/>
              <a:t>Analytcs</a:t>
            </a:r>
            <a:r>
              <a:rPr lang="en-US" sz="1200" dirty="0"/>
              <a:t> with </a:t>
            </a:r>
            <a:r>
              <a:rPr lang="en-US" sz="1200" dirty="0" err="1">
                <a:solidFill>
                  <a:srgbClr val="FFCD01"/>
                </a:solidFill>
              </a:rPr>
              <a:t>arg</a:t>
            </a:r>
            <a:r>
              <a:rPr lang="en-US" sz="1200" dirty="0">
                <a:solidFill>
                  <a:srgbClr val="FFCD01"/>
                </a:solidFill>
              </a:rPr>
              <a:t>("").Resources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hlinkClick r:id="rId2"/>
              </a:rPr>
              <a:t>https://learn.microsoft.com/en-us/azure/azure-monitor/logs/azure-monitor-data-explorer-proxy#query-data-in-azure-resource-graph-by-using-arg-preview</a:t>
            </a:r>
            <a:endParaRPr lang="en-US" sz="1000" dirty="0">
              <a:solidFill>
                <a:srgbClr val="FFCD01"/>
              </a:solidFill>
            </a:endParaRPr>
          </a:p>
          <a:p>
            <a:r>
              <a:rPr lang="en-US" sz="1200" dirty="0"/>
              <a:t>Limitations – 5000 subscriptions (?)</a:t>
            </a:r>
          </a:p>
          <a:p>
            <a:pPr lvl="1"/>
            <a:r>
              <a:rPr lang="en-US" sz="1000" dirty="0"/>
              <a:t>Paging</a:t>
            </a:r>
          </a:p>
          <a:p>
            <a:pPr lvl="1"/>
            <a:r>
              <a:rPr lang="en-US" sz="1000" dirty="0"/>
              <a:t>Rate limits – talk about ARG GET/LIST API</a:t>
            </a:r>
          </a:p>
          <a:p>
            <a:endParaRPr lang="en-US" sz="12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/ investigate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Extended properties?</a:t>
            </a:r>
          </a:p>
          <a:p>
            <a:pPr lvl="1"/>
            <a:r>
              <a:rPr lang="en-US" dirty="0">
                <a:hlinkClick r:id="rId2"/>
              </a:rPr>
              <a:t>https://learn.microsoft.com/en-us/azure/governance/resource-graph/concepts/query-language#extended-properties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/ Showcase order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Show portal experience</a:t>
            </a:r>
          </a:p>
          <a:p>
            <a:pPr lvl="1"/>
            <a:r>
              <a:rPr lang="en-US" sz="1400" dirty="0"/>
              <a:t>Simple query example</a:t>
            </a:r>
          </a:p>
          <a:p>
            <a:r>
              <a:rPr lang="en-US" sz="1600" dirty="0"/>
              <a:t>Same query from PowerShell, CLI and REST?</a:t>
            </a:r>
          </a:p>
          <a:p>
            <a:r>
              <a:rPr lang="en-US" sz="1600" dirty="0" err="1"/>
              <a:t>bARGE</a:t>
            </a:r>
            <a:r>
              <a:rPr lang="en-US" sz="1600" dirty="0"/>
              <a:t> for a bit of the session, showcase features</a:t>
            </a:r>
          </a:p>
          <a:p>
            <a:r>
              <a:rPr lang="en-US" sz="1600" dirty="0"/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</a:rPr>
              <a:t>resourceGroups</a:t>
            </a:r>
            <a:r>
              <a:rPr lang="en-US" sz="1000" dirty="0">
                <a:solidFill>
                  <a:srgbClr val="FFCD01"/>
                </a:solidFill>
              </a:rPr>
              <a:t>/</a:t>
            </a:r>
            <a:r>
              <a:rPr lang="en-US" sz="1000" dirty="0" err="1">
                <a:solidFill>
                  <a:srgbClr val="FFCD01"/>
                </a:solidFill>
              </a:rPr>
              <a:t>SharedQueries</a:t>
            </a:r>
            <a:r>
              <a:rPr lang="en-US" sz="1000" dirty="0">
                <a:solidFill>
                  <a:srgbClr val="FFCD01"/>
                </a:solidFill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</a:rPr>
              <a:t>/queries/Count VMs by OS}} | where x</a:t>
            </a:r>
            <a:br>
              <a:rPr lang="en-US" sz="1000" dirty="0"/>
            </a:br>
            <a:r>
              <a:rPr lang="en-US" sz="1000" dirty="0"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/>
          </a:p>
          <a:p>
            <a:endParaRPr lang="en-US" sz="1600" dirty="0"/>
          </a:p>
          <a:p>
            <a:endParaRPr lang="en-US" sz="1600" dirty="0"/>
          </a:p>
          <a:p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9171AA-FA10-A3C8-E1CA-C37490FB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 Right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76EBDC8-01FE-7F00-0CB5-22E921947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CC257154-7DE1-1B85-E270-41713C1B9E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663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21AEBF2-C17B-5CE9-BD53-0B91FBC706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err="1"/>
              <a:t>Remember</a:t>
            </a:r>
            <a:r>
              <a:rPr lang="nb-NO" dirty="0"/>
              <a:t> to </a:t>
            </a:r>
            <a:r>
              <a:rPr lang="nb-NO" dirty="0" err="1"/>
              <a:t>give</a:t>
            </a:r>
            <a:r>
              <a:rPr lang="nb-NO" dirty="0"/>
              <a:t> feedback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sessions!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866140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Custom 8">
      <a:dk1>
        <a:srgbClr val="FEFFFE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F93C26E58004284E80A113256F76E" ma:contentTypeVersion="8" ma:contentTypeDescription="Create a new document." ma:contentTypeScope="" ma:versionID="eed2276f12de2f092284ae184da4d94f">
  <xsd:schema xmlns:xsd="http://www.w3.org/2001/XMLSchema" xmlns:xs="http://www.w3.org/2001/XMLSchema" xmlns:p="http://schemas.microsoft.com/office/2006/metadata/properties" xmlns:ns2="0fccbb9b-f272-4086-bfba-ee5adb09c6b1" targetNamespace="http://schemas.microsoft.com/office/2006/metadata/properties" ma:root="true" ma:fieldsID="55f4905d58158433eb5476689ff79197" ns2:_="">
    <xsd:import namespace="0fccbb9b-f272-4086-bfba-ee5adb09c6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ccbb9b-f272-4086-bfba-ee5adb09c6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DB97D5-2FD2-444B-ACD4-910657BA0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ccbb9b-f272-4086-bfba-ee5adb09c6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A3F13-A3D4-48C9-AF41-069788C8F4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C015B-8AE3-4E97-B059-CFA3C944910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2546</TotalTime>
  <Words>310</Words>
  <Application>Microsoft Macintosh PowerPoint</Application>
  <PresentationFormat>On-screen Show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</vt:lpstr>
      <vt:lpstr>Helvetica Now Display</vt:lpstr>
      <vt:lpstr>Arial</vt:lpstr>
      <vt:lpstr>Helvetica</vt:lpstr>
      <vt:lpstr>Calibri</vt:lpstr>
      <vt:lpstr>PPT-mal_NIC</vt:lpstr>
      <vt:lpstr>PowerPoint Presentation</vt:lpstr>
      <vt:lpstr>PowerPoint Presentation</vt:lpstr>
      <vt:lpstr>Emanuel Palm</vt:lpstr>
      <vt:lpstr>Notes</vt:lpstr>
      <vt:lpstr>To-do / investigate</vt:lpstr>
      <vt:lpstr>Demo / Showcase order</vt:lpstr>
      <vt:lpstr>Media Right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99</cp:revision>
  <dcterms:created xsi:type="dcterms:W3CDTF">2012-11-21T10:27:26Z</dcterms:created>
  <dcterms:modified xsi:type="dcterms:W3CDTF">2025-10-13T17:04:33Z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0x010100FC0F93C26E58004284E80A113256F76E</vt:lpwstr>
  </property>
</Properties>
</file>